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aximized" horzBarState="maximized">
    <p:restoredLeft sz="65441" autoAdjust="0"/>
    <p:restoredTop sz="86477" autoAdjust="0"/>
  </p:normalViewPr>
  <p:slideViewPr>
    <p:cSldViewPr>
      <p:cViewPr>
        <p:scale>
          <a:sx n="90" d="100"/>
          <a:sy n="90" d="100"/>
        </p:scale>
        <p:origin x="-1314" y="60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A875CE0-A3FA-43D2-8CB8-7593654D2845}" type="datetimeFigureOut">
              <a:rPr lang="ar-IQ" smtClean="0"/>
              <a:t>14/07/1442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BA875CE0-A3FA-43D2-8CB8-7593654D2845}" type="datetimeFigureOut">
              <a:rPr lang="ar-IQ" smtClean="0"/>
              <a:t>14/07/1442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BA875CE0-A3FA-43D2-8CB8-7593654D2845}" type="datetimeFigureOut">
              <a:rPr lang="ar-IQ" smtClean="0"/>
              <a:t>14/07/1442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BA875CE0-A3FA-43D2-8CB8-7593654D2845}" type="datetimeFigureOut">
              <a:rPr lang="ar-IQ" smtClean="0"/>
              <a:t>14/07/1442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ar-SA" smtClean="0"/>
              <a:t>انقر لتحرير نمط العنوان الرئيسي</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ar-SA" smtClean="0"/>
              <a:t>انقر لتحرير أنماط النص الرئيسي</a:t>
            </a:r>
          </a:p>
        </p:txBody>
      </p:sp>
      <p:sp>
        <p:nvSpPr>
          <p:cNvPr id="4" name="Date Placeholder 3"/>
          <p:cNvSpPr>
            <a:spLocks noGrp="1"/>
          </p:cNvSpPr>
          <p:nvPr>
            <p:ph type="dt" sz="half" idx="10"/>
          </p:nvPr>
        </p:nvSpPr>
        <p:spPr/>
        <p:txBody>
          <a:bodyPr/>
          <a:lstStyle/>
          <a:p>
            <a:fld id="{BA875CE0-A3FA-43D2-8CB8-7593654D2845}" type="datetimeFigureOut">
              <a:rPr lang="ar-IQ" smtClean="0"/>
              <a:t>14/07/1442</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BA875CE0-A3FA-43D2-8CB8-7593654D2845}" type="datetimeFigureOut">
              <a:rPr lang="ar-IQ" smtClean="0"/>
              <a:t>14/07/1442</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0307AD0-419A-4648-BD57-4F5F2AF9681D}" type="slidenum">
              <a:rPr lang="ar-IQ" smtClean="0"/>
              <a:t>‹#›</a:t>
            </a:fld>
            <a:endParaRPr lang="ar-IQ"/>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ar-SA" smtClean="0"/>
              <a:t>انقر لتحرير أنماط النص الرئيسي</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ar-SA" smtClean="0"/>
              <a:t>انقر لتحرير أنماط النص الرئيسي</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BA875CE0-A3FA-43D2-8CB8-7593654D2845}" type="datetimeFigureOut">
              <a:rPr lang="ar-IQ" smtClean="0"/>
              <a:t>14/07/1442</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BA875CE0-A3FA-43D2-8CB8-7593654D2845}" type="datetimeFigureOut">
              <a:rPr lang="ar-IQ" smtClean="0"/>
              <a:t>14/07/1442</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75CE0-A3FA-43D2-8CB8-7593654D2845}" type="datetimeFigureOut">
              <a:rPr lang="ar-IQ" smtClean="0"/>
              <a:t>14/07/1442</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ar-SA" smtClean="0"/>
              <a:t>انقر لتحرير نمط العنوان الرئيسي</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ar-SA" smtClean="0"/>
              <a:t>انقر لتحرير أنماط النص الرئيسي</a:t>
            </a:r>
          </a:p>
        </p:txBody>
      </p:sp>
      <p:sp>
        <p:nvSpPr>
          <p:cNvPr id="5" name="Date Placeholder 4"/>
          <p:cNvSpPr>
            <a:spLocks noGrp="1"/>
          </p:cNvSpPr>
          <p:nvPr>
            <p:ph type="dt" sz="half" idx="10"/>
          </p:nvPr>
        </p:nvSpPr>
        <p:spPr/>
        <p:txBody>
          <a:bodyPr/>
          <a:lstStyle/>
          <a:p>
            <a:fld id="{BA875CE0-A3FA-43D2-8CB8-7593654D2845}" type="datetimeFigureOut">
              <a:rPr lang="ar-IQ" smtClean="0"/>
              <a:t>14/07/1442</a:t>
            </a:fld>
            <a:endParaRPr lang="ar-IQ"/>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ar-IQ"/>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90307AD0-419A-4648-BD57-4F5F2AF9681D}"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ar-SA" smtClean="0"/>
              <a:t>انقر فوق الأيقونة لإضافة صورة</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BA875CE0-A3FA-43D2-8CB8-7593654D2845}" type="datetimeFigureOut">
              <a:rPr lang="ar-IQ" smtClean="0"/>
              <a:t>14/07/1442</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90307AD0-419A-4648-BD57-4F5F2AF9681D}"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BA875CE0-A3FA-43D2-8CB8-7593654D2845}" type="datetimeFigureOut">
              <a:rPr lang="ar-IQ" smtClean="0"/>
              <a:t>14/07/1442</a:t>
            </a:fld>
            <a:endParaRPr lang="ar-IQ"/>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ar-IQ"/>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90307AD0-419A-4648-BD57-4F5F2AF9681D}"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r" defTabSz="914400" rtl="1"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pPr algn="ctr"/>
            <a:r>
              <a:rPr lang="ar-IQ" b="1" dirty="0" smtClean="0">
                <a:solidFill>
                  <a:srgbClr val="C00000"/>
                </a:solidFill>
              </a:rPr>
              <a:t>التحليل الصوري في فلسفة </a:t>
            </a:r>
            <a:r>
              <a:rPr lang="ar-IQ" b="1" dirty="0" err="1" smtClean="0">
                <a:solidFill>
                  <a:srgbClr val="C00000"/>
                </a:solidFill>
              </a:rPr>
              <a:t>كانط</a:t>
            </a:r>
            <a:endParaRPr lang="ar-IQ" b="1" dirty="0">
              <a:solidFill>
                <a:srgbClr val="C00000"/>
              </a:solidFill>
            </a:endParaRPr>
          </a:p>
        </p:txBody>
      </p:sp>
      <p:sp>
        <p:nvSpPr>
          <p:cNvPr id="3" name="عنوان فرعي 2"/>
          <p:cNvSpPr>
            <a:spLocks noGrp="1"/>
          </p:cNvSpPr>
          <p:nvPr>
            <p:ph type="subTitle" idx="1"/>
          </p:nvPr>
        </p:nvSpPr>
        <p:spPr>
          <a:xfrm>
            <a:off x="2339752" y="4293096"/>
            <a:ext cx="6400800" cy="1440160"/>
          </a:xfrm>
        </p:spPr>
        <p:txBody>
          <a:bodyPr>
            <a:noAutofit/>
          </a:bodyPr>
          <a:lstStyle/>
          <a:p>
            <a:pPr algn="ctr"/>
            <a:r>
              <a:rPr lang="ar-IQ" sz="2400" b="1" dirty="0" smtClean="0">
                <a:solidFill>
                  <a:srgbClr val="002060"/>
                </a:solidFill>
                <a:latin typeface="Arial" pitchFamily="34" charset="0"/>
                <a:cs typeface="Arial" pitchFamily="34" charset="0"/>
              </a:rPr>
              <a:t>جامعة البصرة / كلية الآداب / قسم الفلسفة</a:t>
            </a:r>
          </a:p>
          <a:p>
            <a:pPr algn="ctr"/>
            <a:r>
              <a:rPr lang="ar-IQ" sz="2400" b="1" dirty="0" smtClean="0">
                <a:solidFill>
                  <a:srgbClr val="002060"/>
                </a:solidFill>
                <a:latin typeface="Arial" pitchFamily="34" charset="0"/>
                <a:cs typeface="Arial" pitchFamily="34" charset="0"/>
              </a:rPr>
              <a:t>الفلسفة الحديثة / المرحلة الثالثة</a:t>
            </a:r>
          </a:p>
          <a:p>
            <a:pPr algn="ctr"/>
            <a:r>
              <a:rPr lang="ar-IQ" sz="2400" b="1" dirty="0" err="1" smtClean="0">
                <a:solidFill>
                  <a:srgbClr val="002060"/>
                </a:solidFill>
                <a:latin typeface="Arial" pitchFamily="34" charset="0"/>
                <a:cs typeface="Arial" pitchFamily="34" charset="0"/>
              </a:rPr>
              <a:t>م.م</a:t>
            </a:r>
            <a:r>
              <a:rPr lang="ar-IQ" sz="2400" b="1" dirty="0">
                <a:solidFill>
                  <a:srgbClr val="002060"/>
                </a:solidFill>
                <a:latin typeface="Arial" pitchFamily="34" charset="0"/>
                <a:cs typeface="Arial" pitchFamily="34" charset="0"/>
              </a:rPr>
              <a:t>.</a:t>
            </a:r>
            <a:r>
              <a:rPr lang="ar-IQ" sz="2400" b="1" dirty="0" smtClean="0">
                <a:solidFill>
                  <a:srgbClr val="002060"/>
                </a:solidFill>
                <a:latin typeface="Arial" pitchFamily="34" charset="0"/>
                <a:cs typeface="Arial" pitchFamily="34" charset="0"/>
              </a:rPr>
              <a:t> غيداء حبيب علي</a:t>
            </a:r>
            <a:endParaRPr lang="ar-IQ" sz="2400" b="1" dirty="0">
              <a:solidFill>
                <a:srgbClr val="002060"/>
              </a:solidFill>
              <a:latin typeface="Arial" pitchFamily="34" charset="0"/>
              <a:cs typeface="Arial" pitchFamily="34"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6801897"/>
      </p:ext>
    </p:extLst>
  </p:cSld>
  <p:clrMapOvr>
    <a:masterClrMapping/>
  </p:clrMapOvr>
  <mc:AlternateContent xmlns:mc="http://schemas.openxmlformats.org/markup-compatibility/2006">
    <mc:Choice xmlns:p14="http://schemas.microsoft.com/office/powerpoint/2010/main" Requires="p14">
      <p:transition spd="slow" p14:dur="2000" advTm="26580"/>
    </mc:Choice>
    <mc:Fallback>
      <p:transition spd="slow" advTm="2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pPr algn="r"/>
            <a:r>
              <a:rPr lang="ar-IQ" b="1" dirty="0" smtClean="0">
                <a:solidFill>
                  <a:srgbClr val="C00000"/>
                </a:solidFill>
              </a:rPr>
              <a:t>أولا ً : تحليل </a:t>
            </a:r>
            <a:r>
              <a:rPr lang="ar-IQ" b="1" dirty="0">
                <a:solidFill>
                  <a:srgbClr val="C00000"/>
                </a:solidFill>
              </a:rPr>
              <a:t>المعاني (المقولات)</a:t>
            </a:r>
            <a:endParaRPr lang="ar-IQ" dirty="0"/>
          </a:p>
        </p:txBody>
      </p:sp>
      <p:sp>
        <p:nvSpPr>
          <p:cNvPr id="5" name="عنصر نائب للمحتوى 4"/>
          <p:cNvSpPr>
            <a:spLocks noGrp="1"/>
          </p:cNvSpPr>
          <p:nvPr>
            <p:ph idx="1"/>
          </p:nvPr>
        </p:nvSpPr>
        <p:spPr>
          <a:xfrm>
            <a:off x="539552" y="1100628"/>
            <a:ext cx="7804348" cy="4632628"/>
          </a:xfrm>
        </p:spPr>
        <p:txBody>
          <a:bodyPr>
            <a:noAutofit/>
          </a:bodyPr>
          <a:lstStyle/>
          <a:p>
            <a:pPr algn="just"/>
            <a:r>
              <a:rPr lang="ar-IQ" sz="2400" dirty="0" smtClean="0"/>
              <a:t> تحليل </a:t>
            </a:r>
            <a:r>
              <a:rPr lang="ar-IQ" sz="2400" dirty="0"/>
              <a:t>المعاني أو المقولات : يدور تحليل المعاني حول ثلاث أمور هي :</a:t>
            </a:r>
            <a:endParaRPr lang="en-US" sz="2400" dirty="0"/>
          </a:p>
          <a:p>
            <a:pPr lvl="0" algn="just"/>
            <a:r>
              <a:rPr lang="ar-IQ" sz="2400" dirty="0" smtClean="0"/>
              <a:t>1. الفحص </a:t>
            </a:r>
            <a:r>
              <a:rPr lang="ar-IQ" sz="2400" dirty="0"/>
              <a:t>عن المعاني الذاتية الرابطة بين الظواهر المعروضة في المكان والزمان ربطا ً كليا ً ضروريا ً ويُسميها </a:t>
            </a:r>
            <a:r>
              <a:rPr lang="ar-IQ" sz="2400" dirty="0" err="1"/>
              <a:t>كانط</a:t>
            </a:r>
            <a:r>
              <a:rPr lang="ar-IQ" sz="2400" dirty="0"/>
              <a:t> مقولات. أي أن المقولات تربط بين الموضوعات أو الظواهر الموجودة في العالم الخارجي لغرض أدراكها.</a:t>
            </a:r>
            <a:endParaRPr lang="en-US" sz="2400" dirty="0"/>
          </a:p>
          <a:p>
            <a:pPr lvl="0" algn="just"/>
            <a:r>
              <a:rPr lang="ar-IQ" sz="2400" dirty="0" smtClean="0"/>
              <a:t>2. بيان </a:t>
            </a:r>
            <a:r>
              <a:rPr lang="ar-IQ" sz="2400" dirty="0"/>
              <a:t>أن لهذه المعاني قيمة أولية أو موضوعية بالنسبة إلى الظواهر ، ويُسميها </a:t>
            </a:r>
            <a:r>
              <a:rPr lang="ar-IQ" sz="2400" dirty="0" err="1"/>
              <a:t>كانط</a:t>
            </a:r>
            <a:r>
              <a:rPr lang="ar-IQ" sz="2400" dirty="0"/>
              <a:t> </a:t>
            </a:r>
            <a:r>
              <a:rPr lang="ar-IQ" sz="2400" dirty="0" err="1"/>
              <a:t>أستنباط</a:t>
            </a:r>
            <a:r>
              <a:rPr lang="ar-IQ" sz="2400" dirty="0"/>
              <a:t> المقولات.</a:t>
            </a:r>
            <a:endParaRPr lang="en-US" sz="2400" dirty="0"/>
          </a:p>
          <a:p>
            <a:pPr lvl="0" algn="just"/>
            <a:r>
              <a:rPr lang="ar-IQ" sz="2400" dirty="0" smtClean="0"/>
              <a:t>3. بيان </a:t>
            </a:r>
            <a:r>
              <a:rPr lang="ar-IQ" sz="2400" dirty="0"/>
              <a:t>كيف يتم تطبيق المعاني على الظواهر ، ويسمي </a:t>
            </a:r>
            <a:r>
              <a:rPr lang="ar-IQ" sz="2400" dirty="0" err="1"/>
              <a:t>كانط</a:t>
            </a:r>
            <a:r>
              <a:rPr lang="ar-IQ" sz="2400" dirty="0"/>
              <a:t> هذا بالرسم الصوري . أي كيف يمكن أن نطبق هذه المقولات على الموضوعات.</a:t>
            </a:r>
            <a:endParaRPr lang="en-US" sz="2400" dirty="0"/>
          </a:p>
          <a:p>
            <a:pPr algn="just"/>
            <a:endParaRPr lang="ar-IQ" sz="2400"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72866086"/>
      </p:ext>
    </p:extLst>
  </p:cSld>
  <p:clrMapOvr>
    <a:masterClrMapping/>
  </p:clrMapOvr>
  <mc:AlternateContent xmlns:mc="http://schemas.openxmlformats.org/markup-compatibility/2006">
    <mc:Choice xmlns:p14="http://schemas.microsoft.com/office/powerpoint/2010/main" Requires="p14">
      <p:transition spd="slow" p14:dur="2000" advTm="86218"/>
    </mc:Choice>
    <mc:Fallback>
      <p:transition spd="slow" advTm="8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23528" y="188640"/>
            <a:ext cx="8229600" cy="4608512"/>
          </a:xfrm>
        </p:spPr>
        <p:style>
          <a:lnRef idx="2">
            <a:schemeClr val="dk1"/>
          </a:lnRef>
          <a:fillRef idx="1">
            <a:schemeClr val="lt1"/>
          </a:fillRef>
          <a:effectRef idx="0">
            <a:schemeClr val="dk1"/>
          </a:effectRef>
          <a:fontRef idx="minor">
            <a:schemeClr val="dk1"/>
          </a:fontRef>
        </p:style>
        <p:txBody>
          <a:bodyPr>
            <a:normAutofit/>
          </a:bodyPr>
          <a:lstStyle/>
          <a:p>
            <a:pPr algn="just"/>
            <a:r>
              <a:rPr lang="ar-IQ" sz="3200" b="0" dirty="0"/>
              <a:t>ويقسم </a:t>
            </a:r>
            <a:r>
              <a:rPr lang="ar-IQ" sz="3200" b="0" dirty="0" err="1"/>
              <a:t>كانط</a:t>
            </a:r>
            <a:r>
              <a:rPr lang="ar-IQ" sz="3200" b="0" dirty="0"/>
              <a:t> الأحكام إلى أربعة أقسام وهي : (الأحكام الكلية ، الأحكام الكيفية ، أحكام الإضافة، أحكام الجهة). وكل حكم يضم ثلاث أنواع ، والخلاصة هي أن المقولات أو المفاهيم تعني أن الطبيعة لكي تكون معلومة لنا ومعروفة يجب أن تطابق الشروط التي يمكن لنا أن نتصور وجودها على تلك الشروط بمعنى أن الشروط الطبيعية – أي معرفة كل ما موجود في العالم الخارجي تستنبط من شروط الفكر – أي أننا نتصور العالم الخارجي ووجوده وفقا ً لأفكارنا ، وهذا يعني أن </a:t>
            </a:r>
            <a:r>
              <a:rPr lang="ar-IQ" sz="3200" b="0" dirty="0" err="1"/>
              <a:t>كانط</a:t>
            </a:r>
            <a:r>
              <a:rPr lang="ar-IQ" sz="3200" b="0" dirty="0"/>
              <a:t> جعل وجود العالم مرتبط بالفكر.</a:t>
            </a:r>
            <a:endParaRPr lang="en-US" sz="3200" b="0" dirty="0"/>
          </a:p>
          <a:p>
            <a:pPr algn="just"/>
            <a:endParaRPr lang="ar-IQ" sz="2000" b="0" dirty="0">
              <a:solidFill>
                <a:schemeClr val="tx2"/>
              </a:solidFill>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8839889"/>
      </p:ext>
    </p:extLst>
  </p:cSld>
  <p:clrMapOvr>
    <a:masterClrMapping/>
  </p:clrMapOvr>
  <mc:AlternateContent xmlns:mc="http://schemas.openxmlformats.org/markup-compatibility/2006">
    <mc:Choice xmlns:p14="http://schemas.microsoft.com/office/powerpoint/2010/main" Requires="p14">
      <p:transition spd="slow" p14:dur="2000" advTm="58513"/>
    </mc:Choice>
    <mc:Fallback>
      <p:transition spd="slow" advTm="58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836713"/>
            <a:ext cx="8229600" cy="4248472"/>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lgn="just"/>
            <a:r>
              <a:rPr lang="ar-IQ" sz="2800" b="0" dirty="0"/>
              <a:t>المقولة : هي المحمول ، ووجه أطلاقها على المحمول كون المحمول في القضية مقولا ً على الموضوع ، وجمعها مقولات ، وهي الأجناس العالية التي تحيط بجميع الموجودات، أو هي المحمولات الأساسية التي يمكن أسنادها إلى كل موضوع، وعددها عند أرسطو عشرة.</a:t>
            </a:r>
            <a:endParaRPr lang="en-US" sz="2800" b="0" dirty="0"/>
          </a:p>
          <a:p>
            <a:pPr algn="just"/>
            <a:r>
              <a:rPr lang="ar-IQ" sz="2800" b="0" dirty="0"/>
              <a:t>والمقولات عند </a:t>
            </a:r>
            <a:r>
              <a:rPr lang="ar-IQ" sz="2800" b="0" dirty="0" err="1"/>
              <a:t>كانط</a:t>
            </a:r>
            <a:r>
              <a:rPr lang="ar-IQ" sz="2800" b="0" dirty="0"/>
              <a:t> : هي التصورات الكلية الأساسية التي يتضمنها العقل المحض ، وهي صور قبلية للمعرفة ، تستنبط من طبيعة الحكم في مختلف صوره ، وتمثل الجوانب الأساسية للتفكير النظري او الاستدلالي . إذن المقولة هي عبارة عن أفكار أو مفاهيم تساعد في وصف و تحديد الظاهرة ، والمقولات لدى </a:t>
            </a:r>
            <a:r>
              <a:rPr lang="ar-IQ" sz="2800" b="0" dirty="0" err="1"/>
              <a:t>كانط</a:t>
            </a:r>
            <a:r>
              <a:rPr lang="ar-IQ" sz="2800" b="0" dirty="0"/>
              <a:t> هي أثنى عشرة مقولة – خلافا ً لأرسطو لديه عشر مقولات – وقد نظر </a:t>
            </a:r>
            <a:r>
              <a:rPr lang="ar-IQ" sz="2800" b="0" dirty="0" err="1"/>
              <a:t>كانط</a:t>
            </a:r>
            <a:r>
              <a:rPr lang="ar-IQ" sz="2800" b="0" dirty="0"/>
              <a:t> إليها من خلال أنواع الأحكام .وبالتالي نحصل على الجدول التالي :</a:t>
            </a:r>
            <a:endParaRPr lang="en-US" sz="2800" b="0"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4947830"/>
      </p:ext>
    </p:extLst>
  </p:cSld>
  <p:clrMapOvr>
    <a:masterClrMapping/>
  </p:clrMapOvr>
  <mc:AlternateContent xmlns:mc="http://schemas.openxmlformats.org/markup-compatibility/2006">
    <mc:Choice xmlns:p14="http://schemas.microsoft.com/office/powerpoint/2010/main" Requires="p14">
      <p:transition spd="slow" p14:dur="2000" advTm="79179"/>
    </mc:Choice>
    <mc:Fallback>
      <p:transition spd="slow" advTm="7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836712"/>
            <a:ext cx="8229600" cy="4741987"/>
          </a:xfrm>
        </p:spPr>
        <p:style>
          <a:lnRef idx="2">
            <a:schemeClr val="dk1"/>
          </a:lnRef>
          <a:fillRef idx="1">
            <a:schemeClr val="lt1"/>
          </a:fillRef>
          <a:effectRef idx="0">
            <a:schemeClr val="dk1"/>
          </a:effectRef>
          <a:fontRef idx="minor">
            <a:schemeClr val="dk1"/>
          </a:fontRef>
        </p:style>
        <p:txBody>
          <a:bodyPr>
            <a:normAutofit/>
          </a:bodyPr>
          <a:lstStyle/>
          <a:p>
            <a:endParaRPr lang="ar-IQ" sz="2000" dirty="0">
              <a:solidFill>
                <a:schemeClr val="tx2"/>
              </a:solidFill>
            </a:endParaRPr>
          </a:p>
        </p:txBody>
      </p:sp>
      <p:sp>
        <p:nvSpPr>
          <p:cNvPr id="7" name="مستطيل مستدير الزوايا 6"/>
          <p:cNvSpPr/>
          <p:nvPr/>
        </p:nvSpPr>
        <p:spPr>
          <a:xfrm>
            <a:off x="9890125" y="7859713"/>
            <a:ext cx="946150" cy="1785937"/>
          </a:xfrm>
          <a:prstGeom prst="roundRect">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15000"/>
              </a:lnSpc>
              <a:spcAft>
                <a:spcPts val="1000"/>
              </a:spcAft>
            </a:pPr>
            <a:r>
              <a:rPr lang="ar-IQ" sz="1200">
                <a:effectLst/>
                <a:ea typeface="Calibri"/>
                <a:cs typeface="Arial"/>
              </a:rPr>
              <a:t>تختصان بوجود موضوعات الحدس وتؤلفان مقولات الحركة او التغير او العلم الطبيعي</a:t>
            </a:r>
            <a:endParaRPr lang="en-US" sz="1100">
              <a:effectLst/>
              <a:ea typeface="Calibri"/>
              <a:cs typeface="Arial"/>
            </a:endParaRPr>
          </a:p>
          <a:p>
            <a:pPr algn="ctr" rtl="1">
              <a:lnSpc>
                <a:spcPct val="115000"/>
              </a:lnSpc>
              <a:spcAft>
                <a:spcPts val="1000"/>
              </a:spcAft>
            </a:pPr>
            <a:r>
              <a:rPr lang="en-US" sz="1100">
                <a:effectLst/>
                <a:ea typeface="Calibri"/>
                <a:cs typeface="Arial"/>
              </a:rPr>
              <a:t> </a:t>
            </a:r>
          </a:p>
        </p:txBody>
      </p:sp>
      <p:cxnSp>
        <p:nvCxnSpPr>
          <p:cNvPr id="8" name="رابط كسهم مستقيم 7"/>
          <p:cNvCxnSpPr/>
          <p:nvPr/>
        </p:nvCxnSpPr>
        <p:spPr>
          <a:xfrm flipV="1">
            <a:off x="9744075" y="9690100"/>
            <a:ext cx="466725" cy="681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رابط كسهم مستقيم 8"/>
          <p:cNvCxnSpPr/>
          <p:nvPr/>
        </p:nvCxnSpPr>
        <p:spPr>
          <a:xfrm>
            <a:off x="9709150" y="7251700"/>
            <a:ext cx="625475" cy="552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0" name="جدول 9"/>
          <p:cNvGraphicFramePr>
            <a:graphicFrameLocks noGrp="1"/>
          </p:cNvGraphicFramePr>
          <p:nvPr>
            <p:extLst>
              <p:ext uri="{D42A27DB-BD31-4B8C-83A1-F6EECF244321}">
                <p14:modId xmlns:p14="http://schemas.microsoft.com/office/powerpoint/2010/main" val="693289749"/>
              </p:ext>
            </p:extLst>
          </p:nvPr>
        </p:nvGraphicFramePr>
        <p:xfrm>
          <a:off x="179513" y="128586"/>
          <a:ext cx="8700852" cy="6913176"/>
        </p:xfrm>
        <a:graphic>
          <a:graphicData uri="http://schemas.openxmlformats.org/drawingml/2006/table">
            <a:tbl>
              <a:tblPr rtl="1" firstRow="1" firstCol="1" bandRow="1">
                <a:tableStyleId>{F5AB1C69-6EDB-4FF4-983F-18BD219EF322}</a:tableStyleId>
              </a:tblPr>
              <a:tblGrid>
                <a:gridCol w="2083275"/>
                <a:gridCol w="1870563"/>
                <a:gridCol w="2373507"/>
                <a:gridCol w="2373507"/>
              </a:tblGrid>
              <a:tr h="401313">
                <a:tc>
                  <a:txBody>
                    <a:bodyPr/>
                    <a:lstStyle/>
                    <a:p>
                      <a:pPr algn="ctr" rtl="1">
                        <a:lnSpc>
                          <a:spcPct val="115000"/>
                        </a:lnSpc>
                        <a:spcAft>
                          <a:spcPts val="0"/>
                        </a:spcAft>
                      </a:pPr>
                      <a:r>
                        <a:rPr lang="ar-IQ" sz="1000" b="1" dirty="0">
                          <a:solidFill>
                            <a:srgbClr val="C00000"/>
                          </a:solidFill>
                          <a:effectLst/>
                        </a:rPr>
                        <a:t>الاحكام</a:t>
                      </a:r>
                      <a:endParaRPr lang="en-US" sz="1000" b="1" dirty="0">
                        <a:solidFill>
                          <a:srgbClr val="C00000"/>
                        </a:solidFill>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solidFill>
                            <a:srgbClr val="C00000"/>
                          </a:solidFill>
                          <a:effectLst/>
                        </a:rPr>
                        <a:t>تقسيم القضايا</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 </a:t>
                      </a:r>
                      <a:endParaRPr lang="en-US" sz="1000" b="1" dirty="0">
                        <a:solidFill>
                          <a:srgbClr val="C00000"/>
                        </a:solidFill>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solidFill>
                            <a:srgbClr val="C00000"/>
                          </a:solidFill>
                          <a:effectLst/>
                        </a:rPr>
                        <a:t>المشروط</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 </a:t>
                      </a:r>
                      <a:endParaRPr lang="en-US" sz="1000" b="1" dirty="0">
                        <a:solidFill>
                          <a:srgbClr val="C00000"/>
                        </a:solidFill>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solidFill>
                            <a:srgbClr val="C00000"/>
                          </a:solidFill>
                          <a:effectLst/>
                        </a:rPr>
                        <a:t>الرسم الصوري للمقولات (الشكل)</a:t>
                      </a:r>
                      <a:endParaRPr lang="en-US" sz="1000" b="1" dirty="0">
                        <a:solidFill>
                          <a:srgbClr val="C00000"/>
                        </a:solidFill>
                        <a:effectLst/>
                        <a:latin typeface="Calibri"/>
                        <a:ea typeface="Calibri"/>
                        <a:cs typeface="Arial"/>
                      </a:endParaRPr>
                    </a:p>
                  </a:txBody>
                  <a:tcPr marL="25003" marR="25003" marT="0" marB="0"/>
                </a:tc>
              </a:tr>
              <a:tr h="495741">
                <a:tc rowSpan="3">
                  <a:txBody>
                    <a:bodyPr/>
                    <a:lstStyle/>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من حيث الكم</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(الكمية خاصة بمقدار الظواهر )</a:t>
                      </a:r>
                      <a:endParaRPr lang="en-US" sz="1000" b="1" dirty="0">
                        <a:solidFill>
                          <a:srgbClr val="C00000"/>
                        </a:solidFill>
                        <a:effectLst/>
                      </a:endParaRPr>
                    </a:p>
                    <a:p>
                      <a:pPr algn="ctr" rtl="1">
                        <a:lnSpc>
                          <a:spcPct val="115000"/>
                        </a:lnSpc>
                        <a:spcAft>
                          <a:spcPts val="1000"/>
                        </a:spcAft>
                      </a:pPr>
                      <a:r>
                        <a:rPr lang="en-US" sz="1000" b="1" dirty="0">
                          <a:solidFill>
                            <a:srgbClr val="C00000"/>
                          </a:solidFill>
                          <a:effectLst/>
                        </a:rPr>
                        <a:t> </a:t>
                      </a:r>
                      <a:endParaRPr lang="en-US" sz="1000" b="1" dirty="0">
                        <a:solidFill>
                          <a:srgbClr val="C00000"/>
                        </a:solidFill>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كليـــــة</a:t>
                      </a:r>
                      <a:endParaRPr lang="en-US" sz="1000" b="1" dirty="0">
                        <a:effectLst/>
                      </a:endParaRPr>
                    </a:p>
                    <a:p>
                      <a:pPr algn="ctr" rtl="1">
                        <a:lnSpc>
                          <a:spcPct val="115000"/>
                        </a:lnSpc>
                        <a:spcAft>
                          <a:spcPts val="0"/>
                        </a:spcAft>
                      </a:pPr>
                      <a:r>
                        <a:rPr lang="ar-IQ" sz="1000" b="1" dirty="0">
                          <a:effectLst/>
                        </a:rPr>
                        <a:t> </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وحدة</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كل البشر فانون</a:t>
                      </a:r>
                      <a:endParaRPr lang="en-US" sz="1000" b="1">
                        <a:effectLst/>
                        <a:latin typeface="Calibri"/>
                        <a:ea typeface="Calibri"/>
                        <a:cs typeface="Arial"/>
                      </a:endParaRPr>
                    </a:p>
                  </a:txBody>
                  <a:tcPr marL="25003" marR="25003" marT="0" marB="0"/>
                </a:tc>
              </a:tr>
              <a:tr h="495741">
                <a:tc vMerge="1">
                  <a:txBody>
                    <a:bodyPr/>
                    <a:lstStyle/>
                    <a:p>
                      <a:pPr rtl="1"/>
                      <a:endParaRPr lang="ar-IQ"/>
                    </a:p>
                  </a:txBody>
                  <a:tcPr/>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جزئية</a:t>
                      </a:r>
                      <a:endParaRPr lang="en-US" sz="1000" b="1" dirty="0">
                        <a:effectLst/>
                      </a:endParaRPr>
                    </a:p>
                    <a:p>
                      <a:pPr algn="ctr" rtl="1">
                        <a:lnSpc>
                          <a:spcPct val="115000"/>
                        </a:lnSpc>
                        <a:spcAft>
                          <a:spcPts val="0"/>
                        </a:spcAft>
                      </a:pPr>
                      <a:r>
                        <a:rPr lang="ar-IQ" sz="1000" b="1" dirty="0">
                          <a:effectLst/>
                        </a:rPr>
                        <a:t> </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كثرة</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بعض الطيور تطير</a:t>
                      </a:r>
                      <a:endParaRPr lang="en-US" sz="1000" b="1">
                        <a:effectLst/>
                        <a:latin typeface="Calibri"/>
                        <a:ea typeface="Calibri"/>
                        <a:cs typeface="Arial"/>
                      </a:endParaRPr>
                    </a:p>
                  </a:txBody>
                  <a:tcPr marL="25003" marR="25003" marT="0" marB="0"/>
                </a:tc>
              </a:tr>
              <a:tr h="495741">
                <a:tc vMerge="1">
                  <a:txBody>
                    <a:bodyPr/>
                    <a:lstStyle/>
                    <a:p>
                      <a:pPr rtl="1"/>
                      <a:endParaRPr lang="ar-IQ"/>
                    </a:p>
                  </a:txBody>
                  <a:tcPr/>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شخصية</a:t>
                      </a:r>
                      <a:endParaRPr lang="en-US" sz="1000" b="1" dirty="0">
                        <a:effectLst/>
                      </a:endParaRPr>
                    </a:p>
                    <a:p>
                      <a:pPr algn="ctr" rtl="1">
                        <a:lnSpc>
                          <a:spcPct val="115000"/>
                        </a:lnSpc>
                        <a:spcAft>
                          <a:spcPts val="0"/>
                        </a:spcAft>
                      </a:pPr>
                      <a:r>
                        <a:rPr lang="ar-IQ" sz="1000" b="1" dirty="0">
                          <a:effectLst/>
                        </a:rPr>
                        <a:t> </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جملة</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سقراط عالم</a:t>
                      </a:r>
                      <a:endParaRPr lang="en-US" sz="1000" b="1">
                        <a:effectLst/>
                        <a:latin typeface="Calibri"/>
                        <a:ea typeface="Calibri"/>
                        <a:cs typeface="Arial"/>
                      </a:endParaRPr>
                    </a:p>
                  </a:txBody>
                  <a:tcPr marL="25003" marR="25003" marT="0" marB="0"/>
                </a:tc>
              </a:tr>
              <a:tr h="495741">
                <a:tc rowSpan="3">
                  <a:txBody>
                    <a:bodyPr/>
                    <a:lstStyle/>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من حيث الكيف</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(الكمية خاصة بدرجة شدة الظواهر </a:t>
                      </a:r>
                      <a:r>
                        <a:rPr lang="ar-IQ" sz="1000" b="1" dirty="0" smtClean="0">
                          <a:solidFill>
                            <a:srgbClr val="C00000"/>
                          </a:solidFill>
                          <a:effectLst/>
                        </a:rPr>
                        <a:t>)</a:t>
                      </a:r>
                    </a:p>
                    <a:p>
                      <a:pPr algn="ctr" rtl="1">
                        <a:lnSpc>
                          <a:spcPct val="115000"/>
                        </a:lnSpc>
                        <a:spcAft>
                          <a:spcPts val="0"/>
                        </a:spcAft>
                      </a:pPr>
                      <a:endParaRPr lang="ar-IQ" sz="1000" b="1" dirty="0" smtClean="0">
                        <a:solidFill>
                          <a:srgbClr val="C00000"/>
                        </a:solidFill>
                        <a:effectLst/>
                        <a:latin typeface="Calibri"/>
                        <a:ea typeface="Calibri"/>
                        <a:cs typeface="Arial"/>
                      </a:endParaRPr>
                    </a:p>
                    <a:p>
                      <a:pPr algn="ctr" rtl="1">
                        <a:lnSpc>
                          <a:spcPct val="115000"/>
                        </a:lnSpc>
                        <a:spcAft>
                          <a:spcPts val="0"/>
                        </a:spcAft>
                      </a:pPr>
                      <a:endParaRPr lang="ar-IQ" sz="1000" b="1" dirty="0" smtClean="0">
                        <a:solidFill>
                          <a:srgbClr val="C00000"/>
                        </a:solidFill>
                        <a:effectLst/>
                        <a:latin typeface="Calibri"/>
                        <a:ea typeface="Calibri"/>
                        <a:cs typeface="Arial"/>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IQ" sz="1000" b="1" dirty="0" smtClean="0">
                          <a:solidFill>
                            <a:srgbClr val="C00000"/>
                          </a:solidFill>
                          <a:effectLst/>
                        </a:rPr>
                        <a:t>الكم</a:t>
                      </a:r>
                      <a:r>
                        <a:rPr lang="ar-IQ" sz="1000" b="1" baseline="0" dirty="0" smtClean="0">
                          <a:solidFill>
                            <a:srgbClr val="C00000"/>
                          </a:solidFill>
                          <a:effectLst/>
                        </a:rPr>
                        <a:t> والكيف </a:t>
                      </a:r>
                      <a:r>
                        <a:rPr lang="ar-IQ" sz="1000" b="1" dirty="0" smtClean="0">
                          <a:solidFill>
                            <a:srgbClr val="C00000"/>
                          </a:solidFill>
                          <a:effectLst/>
                        </a:rPr>
                        <a:t>تختصان بموضوعات الحدس وتؤلفان معا ً المقولات الرياضية</a:t>
                      </a:r>
                      <a:endParaRPr lang="en-US" sz="1000" b="1" dirty="0" smtClean="0">
                        <a:solidFill>
                          <a:srgbClr val="C00000"/>
                        </a:solidFill>
                        <a:effectLst/>
                      </a:endParaRPr>
                    </a:p>
                    <a:p>
                      <a:pPr algn="ctr" rtl="1">
                        <a:lnSpc>
                          <a:spcPct val="115000"/>
                        </a:lnSpc>
                        <a:spcAft>
                          <a:spcPts val="0"/>
                        </a:spcAft>
                      </a:pPr>
                      <a:endParaRPr lang="en-US" sz="1000" b="1" dirty="0">
                        <a:solidFill>
                          <a:srgbClr val="C00000"/>
                        </a:solidFill>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موجبة</a:t>
                      </a:r>
                      <a:endParaRPr lang="en-US" sz="1000" b="1" dirty="0">
                        <a:effectLst/>
                      </a:endParaRPr>
                    </a:p>
                    <a:p>
                      <a:pPr algn="ctr" rtl="1">
                        <a:lnSpc>
                          <a:spcPct val="115000"/>
                        </a:lnSpc>
                        <a:spcAft>
                          <a:spcPts val="0"/>
                        </a:spcAft>
                      </a:pPr>
                      <a:r>
                        <a:rPr lang="ar-IQ" sz="1000" b="1" dirty="0">
                          <a:effectLst/>
                        </a:rPr>
                        <a:t> </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وجود</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الانسان مائت (اثبات للوجود)</a:t>
                      </a:r>
                      <a:endParaRPr lang="en-US" sz="1000" b="1">
                        <a:effectLst/>
                        <a:latin typeface="Calibri"/>
                        <a:ea typeface="Calibri"/>
                        <a:cs typeface="Arial"/>
                      </a:endParaRPr>
                    </a:p>
                  </a:txBody>
                  <a:tcPr marL="25003" marR="25003" marT="0" marB="0"/>
                </a:tc>
              </a:tr>
              <a:tr h="495741">
                <a:tc vMerge="1">
                  <a:txBody>
                    <a:bodyPr/>
                    <a:lstStyle/>
                    <a:p>
                      <a:pPr rtl="1"/>
                      <a:endParaRPr lang="ar-IQ"/>
                    </a:p>
                  </a:txBody>
                  <a:tcPr/>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سالبة</a:t>
                      </a:r>
                      <a:endParaRPr lang="en-US" sz="1000" b="1" dirty="0">
                        <a:effectLst/>
                      </a:endParaRPr>
                    </a:p>
                    <a:p>
                      <a:pPr algn="ctr" rtl="1">
                        <a:lnSpc>
                          <a:spcPct val="115000"/>
                        </a:lnSpc>
                        <a:spcAft>
                          <a:spcPts val="0"/>
                        </a:spcAft>
                      </a:pPr>
                      <a:r>
                        <a:rPr lang="ar-IQ" sz="1000" b="1" dirty="0">
                          <a:effectLst/>
                        </a:rPr>
                        <a:t> </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سلب</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ليست النفس مائتة (سلب للوجود)</a:t>
                      </a:r>
                      <a:endParaRPr lang="en-US" sz="1000" b="1">
                        <a:effectLst/>
                        <a:latin typeface="Calibri"/>
                        <a:ea typeface="Calibri"/>
                        <a:cs typeface="Arial"/>
                      </a:endParaRPr>
                    </a:p>
                  </a:txBody>
                  <a:tcPr marL="25003" marR="25003" marT="0" marB="0"/>
                </a:tc>
              </a:tr>
              <a:tr h="660988">
                <a:tc vMerge="1">
                  <a:txBody>
                    <a:bodyPr/>
                    <a:lstStyle/>
                    <a:p>
                      <a:pPr rtl="1"/>
                      <a:endParaRPr lang="ar-IQ"/>
                    </a:p>
                  </a:txBody>
                  <a:tcPr/>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معدولة</a:t>
                      </a:r>
                      <a:endParaRPr lang="en-US" sz="1000" b="1" dirty="0">
                        <a:effectLst/>
                      </a:endParaRPr>
                    </a:p>
                    <a:p>
                      <a:pPr algn="ctr" rtl="1">
                        <a:lnSpc>
                          <a:spcPct val="115000"/>
                        </a:lnSpc>
                        <a:spcAft>
                          <a:spcPts val="0"/>
                        </a:spcAft>
                      </a:pPr>
                      <a:r>
                        <a:rPr lang="ar-IQ" sz="1000" b="1" dirty="0">
                          <a:effectLst/>
                        </a:rPr>
                        <a:t>(</a:t>
                      </a:r>
                      <a:r>
                        <a:rPr lang="ar-IQ" sz="1000" b="1" dirty="0" smtClean="0">
                          <a:effectLst/>
                        </a:rPr>
                        <a:t>لا موجبة </a:t>
                      </a:r>
                      <a:r>
                        <a:rPr lang="ar-IQ" sz="1000" b="1" dirty="0">
                          <a:effectLst/>
                        </a:rPr>
                        <a:t>ولا سالبة)</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حد</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النفس لا مادية</a:t>
                      </a:r>
                      <a:endParaRPr lang="en-US" sz="1000" b="1" dirty="0">
                        <a:effectLst/>
                        <a:latin typeface="Calibri"/>
                        <a:ea typeface="Calibri"/>
                        <a:cs typeface="Arial"/>
                      </a:endParaRPr>
                    </a:p>
                  </a:txBody>
                  <a:tcPr marL="25003" marR="25003" marT="0" marB="0"/>
                </a:tc>
              </a:tr>
              <a:tr h="495741">
                <a:tc rowSpan="3">
                  <a:txBody>
                    <a:bodyPr/>
                    <a:lstStyle/>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من حيث الإضافة</a:t>
                      </a:r>
                      <a:endParaRPr lang="en-US" sz="1000" b="1" dirty="0">
                        <a:solidFill>
                          <a:srgbClr val="C00000"/>
                        </a:solidFill>
                        <a:effectLst/>
                      </a:endParaRPr>
                    </a:p>
                    <a:p>
                      <a:pPr algn="ctr" rtl="1">
                        <a:lnSpc>
                          <a:spcPct val="115000"/>
                        </a:lnSpc>
                        <a:spcAft>
                          <a:spcPts val="1000"/>
                        </a:spcAft>
                      </a:pPr>
                      <a:r>
                        <a:rPr lang="en-US" sz="1000" b="1" dirty="0">
                          <a:solidFill>
                            <a:srgbClr val="C00000"/>
                          </a:solidFill>
                          <a:effectLst/>
                        </a:rPr>
                        <a:t> </a:t>
                      </a:r>
                      <a:endParaRPr lang="en-US" sz="1000" b="1" dirty="0">
                        <a:solidFill>
                          <a:srgbClr val="C00000"/>
                        </a:solidFill>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حملية</a:t>
                      </a:r>
                      <a:endParaRPr lang="en-US" sz="1000" b="1">
                        <a:effectLst/>
                      </a:endParaRPr>
                    </a:p>
                    <a:p>
                      <a:pPr algn="ctr" rtl="1">
                        <a:lnSpc>
                          <a:spcPct val="115000"/>
                        </a:lnSpc>
                        <a:spcAft>
                          <a:spcPts val="0"/>
                        </a:spcAft>
                      </a:pPr>
                      <a:r>
                        <a:rPr lang="ar-IQ" sz="1000" b="1">
                          <a:effectLst/>
                        </a:rPr>
                        <a:t> </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الجوهر</a:t>
                      </a:r>
                      <a:endParaRPr lang="en-US" sz="1000" b="1" dirty="0">
                        <a:effectLst/>
                      </a:endParaRPr>
                    </a:p>
                    <a:p>
                      <a:pPr algn="ctr" rtl="1">
                        <a:lnSpc>
                          <a:spcPct val="115000"/>
                        </a:lnSpc>
                        <a:spcAft>
                          <a:spcPts val="0"/>
                        </a:spcAft>
                      </a:pPr>
                      <a:r>
                        <a:rPr lang="ar-IQ" sz="1000" b="1" dirty="0">
                          <a:effectLst/>
                        </a:rPr>
                        <a:t> </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الله عادل</a:t>
                      </a:r>
                      <a:endParaRPr lang="en-US" sz="1000" b="1" dirty="0">
                        <a:effectLst/>
                        <a:latin typeface="Calibri"/>
                        <a:ea typeface="Calibri"/>
                        <a:cs typeface="Arial"/>
                      </a:endParaRPr>
                    </a:p>
                  </a:txBody>
                  <a:tcPr marL="25003" marR="25003" marT="0" marB="0"/>
                </a:tc>
              </a:tr>
              <a:tr h="495741">
                <a:tc vMerge="1">
                  <a:txBody>
                    <a:bodyPr/>
                    <a:lstStyle/>
                    <a:p>
                      <a:pPr rtl="1"/>
                      <a:endParaRPr lang="ar-IQ"/>
                    </a:p>
                  </a:txBody>
                  <a:tcPr/>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شرطية متصلة</a:t>
                      </a:r>
                      <a:endParaRPr lang="en-US" sz="1000" b="1">
                        <a:effectLst/>
                      </a:endParaRPr>
                    </a:p>
                    <a:p>
                      <a:pPr algn="ctr" rtl="1">
                        <a:lnSpc>
                          <a:spcPct val="115000"/>
                        </a:lnSpc>
                        <a:spcAft>
                          <a:spcPts val="0"/>
                        </a:spcAft>
                      </a:pPr>
                      <a:r>
                        <a:rPr lang="ar-IQ" sz="1000" b="1">
                          <a:effectLst/>
                        </a:rPr>
                        <a:t> </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العلية (سببية)</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اذا كان الله عادلا ً فانه يعاقب الاشرار</a:t>
                      </a:r>
                      <a:endParaRPr lang="en-US" sz="1000" b="1" dirty="0">
                        <a:effectLst/>
                        <a:latin typeface="Calibri"/>
                        <a:ea typeface="Calibri"/>
                        <a:cs typeface="Arial"/>
                      </a:endParaRPr>
                    </a:p>
                  </a:txBody>
                  <a:tcPr marL="25003" marR="25003" marT="0" marB="0"/>
                </a:tc>
              </a:tr>
              <a:tr h="593075">
                <a:tc vMerge="1">
                  <a:txBody>
                    <a:bodyPr/>
                    <a:lstStyle/>
                    <a:p>
                      <a:pPr rtl="1"/>
                      <a:endParaRPr lang="ar-IQ"/>
                    </a:p>
                  </a:txBody>
                  <a:tcPr/>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شرطية منفصلة</a:t>
                      </a:r>
                      <a:endParaRPr lang="en-US" sz="1000" b="1">
                        <a:effectLst/>
                      </a:endParaRPr>
                    </a:p>
                    <a:p>
                      <a:pPr algn="ctr" rtl="1">
                        <a:lnSpc>
                          <a:spcPct val="115000"/>
                        </a:lnSpc>
                        <a:spcAft>
                          <a:spcPts val="0"/>
                        </a:spcAft>
                      </a:pPr>
                      <a:r>
                        <a:rPr lang="ar-IQ" sz="1000" b="1">
                          <a:effectLst/>
                        </a:rPr>
                        <a:t> </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تفاعل</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اليونان او الرومان هم اعظم شعب في العصر القديم</a:t>
                      </a:r>
                      <a:endParaRPr lang="en-US" sz="1000" b="1" dirty="0">
                        <a:effectLst/>
                        <a:latin typeface="Calibri"/>
                        <a:ea typeface="Calibri"/>
                        <a:cs typeface="Arial"/>
                      </a:endParaRPr>
                    </a:p>
                  </a:txBody>
                  <a:tcPr marL="25003" marR="25003" marT="0" marB="0"/>
                </a:tc>
              </a:tr>
              <a:tr h="495741">
                <a:tc rowSpan="3">
                  <a:txBody>
                    <a:bodyPr/>
                    <a:lstStyle/>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 </a:t>
                      </a:r>
                      <a:endParaRPr lang="en-US" sz="1000" b="1" dirty="0">
                        <a:solidFill>
                          <a:srgbClr val="C00000"/>
                        </a:solidFill>
                        <a:effectLst/>
                      </a:endParaRPr>
                    </a:p>
                    <a:p>
                      <a:pPr algn="ctr" rtl="1">
                        <a:lnSpc>
                          <a:spcPct val="115000"/>
                        </a:lnSpc>
                        <a:spcAft>
                          <a:spcPts val="0"/>
                        </a:spcAft>
                      </a:pPr>
                      <a:r>
                        <a:rPr lang="ar-IQ" sz="1000" b="1" dirty="0">
                          <a:solidFill>
                            <a:srgbClr val="C00000"/>
                          </a:solidFill>
                          <a:effectLst/>
                        </a:rPr>
                        <a:t>من حيث </a:t>
                      </a:r>
                      <a:r>
                        <a:rPr lang="ar-IQ" sz="1000" b="1" dirty="0" smtClean="0">
                          <a:solidFill>
                            <a:srgbClr val="C00000"/>
                          </a:solidFill>
                          <a:effectLst/>
                        </a:rPr>
                        <a:t>الجهة</a:t>
                      </a:r>
                    </a:p>
                    <a:p>
                      <a:pPr algn="ctr" rtl="1">
                        <a:lnSpc>
                          <a:spcPct val="115000"/>
                        </a:lnSpc>
                        <a:spcAft>
                          <a:spcPts val="0"/>
                        </a:spcAft>
                      </a:pPr>
                      <a:endParaRPr lang="ar-IQ" sz="1000" b="1" dirty="0" smtClean="0">
                        <a:solidFill>
                          <a:srgbClr val="C00000"/>
                        </a:solidFill>
                        <a:effectLst/>
                        <a:latin typeface="Calibri"/>
                        <a:ea typeface="Calibri"/>
                        <a:cs typeface="Arial"/>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IQ" sz="1000" b="1" dirty="0" smtClean="0">
                          <a:solidFill>
                            <a:srgbClr val="C00000"/>
                          </a:solidFill>
                          <a:effectLst/>
                        </a:rPr>
                        <a:t>الاضافة والجهة تختصان بوجود موضوعات الحدس وتؤلفان مقولات الحركة او التغير او العلم الطبيعي</a:t>
                      </a:r>
                      <a:endParaRPr lang="en-US" sz="1000" b="1" dirty="0" smtClean="0">
                        <a:solidFill>
                          <a:srgbClr val="C00000"/>
                        </a:solidFill>
                        <a:effectLst/>
                      </a:endParaRPr>
                    </a:p>
                    <a:p>
                      <a:pPr algn="ctr" rtl="1">
                        <a:lnSpc>
                          <a:spcPct val="115000"/>
                        </a:lnSpc>
                        <a:spcAft>
                          <a:spcPts val="0"/>
                        </a:spcAft>
                      </a:pPr>
                      <a:endParaRPr lang="en-US" sz="1000" b="1" dirty="0">
                        <a:solidFill>
                          <a:srgbClr val="C00000"/>
                        </a:solidFill>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احتمالية</a:t>
                      </a:r>
                      <a:endParaRPr lang="en-US" sz="1000" b="1">
                        <a:effectLst/>
                      </a:endParaRPr>
                    </a:p>
                    <a:p>
                      <a:pPr algn="ctr" rtl="1">
                        <a:lnSpc>
                          <a:spcPct val="115000"/>
                        </a:lnSpc>
                        <a:spcAft>
                          <a:spcPts val="0"/>
                        </a:spcAft>
                      </a:pPr>
                      <a:r>
                        <a:rPr lang="ar-IQ" sz="1000" b="1">
                          <a:effectLst/>
                        </a:rPr>
                        <a:t> </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امكانا ً </a:t>
                      </a:r>
                      <a:r>
                        <a:rPr lang="ar-IQ" sz="1000" b="1" dirty="0" err="1">
                          <a:effectLst/>
                        </a:rPr>
                        <a:t>وأستحالة</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السينما قد تكون مأهولة</a:t>
                      </a:r>
                      <a:endParaRPr lang="en-US" sz="1000" b="1" dirty="0">
                        <a:effectLst/>
                        <a:latin typeface="Calibri"/>
                        <a:ea typeface="Calibri"/>
                        <a:cs typeface="Arial"/>
                      </a:endParaRPr>
                    </a:p>
                  </a:txBody>
                  <a:tcPr marL="25003" marR="25003" marT="0" marB="0"/>
                </a:tc>
              </a:tr>
              <a:tr h="495741">
                <a:tc vMerge="1">
                  <a:txBody>
                    <a:bodyPr/>
                    <a:lstStyle/>
                    <a:p>
                      <a:pPr rtl="1"/>
                      <a:endParaRPr lang="ar-IQ"/>
                    </a:p>
                  </a:txBody>
                  <a:tcPr/>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جبرية</a:t>
                      </a:r>
                      <a:endParaRPr lang="en-US" sz="1000" b="1">
                        <a:effectLst/>
                      </a:endParaRPr>
                    </a:p>
                    <a:p>
                      <a:pPr algn="ctr" rtl="1">
                        <a:lnSpc>
                          <a:spcPct val="115000"/>
                        </a:lnSpc>
                        <a:spcAft>
                          <a:spcPts val="0"/>
                        </a:spcAft>
                      </a:pPr>
                      <a:r>
                        <a:rPr lang="ar-IQ" sz="1000" b="1">
                          <a:effectLst/>
                        </a:rPr>
                        <a:t> </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وجود او لا وجود</a:t>
                      </a:r>
                      <a:endParaRPr lang="en-US" sz="1000" b="1" dirty="0">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 </a:t>
                      </a:r>
                      <a:endParaRPr lang="en-US" sz="1000" b="1" dirty="0">
                        <a:effectLst/>
                      </a:endParaRPr>
                    </a:p>
                    <a:p>
                      <a:pPr algn="ctr" rtl="1">
                        <a:lnSpc>
                          <a:spcPct val="115000"/>
                        </a:lnSpc>
                        <a:spcAft>
                          <a:spcPts val="0"/>
                        </a:spcAft>
                      </a:pPr>
                      <a:r>
                        <a:rPr lang="ar-IQ" sz="1000" b="1" dirty="0">
                          <a:effectLst/>
                        </a:rPr>
                        <a:t>الارض كروية</a:t>
                      </a:r>
                      <a:endParaRPr lang="en-US" sz="1000" b="1" dirty="0">
                        <a:effectLst/>
                        <a:latin typeface="Calibri"/>
                        <a:ea typeface="Calibri"/>
                        <a:cs typeface="Arial"/>
                      </a:endParaRPr>
                    </a:p>
                  </a:txBody>
                  <a:tcPr marL="25003" marR="25003" marT="0" marB="0"/>
                </a:tc>
              </a:tr>
              <a:tr h="495741">
                <a:tc vMerge="1">
                  <a:txBody>
                    <a:bodyPr/>
                    <a:lstStyle/>
                    <a:p>
                      <a:pPr rtl="1"/>
                      <a:endParaRPr lang="ar-IQ"/>
                    </a:p>
                  </a:txBody>
                  <a:tcPr/>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يقينية</a:t>
                      </a:r>
                      <a:endParaRPr lang="en-US" sz="1000" b="1">
                        <a:effectLst/>
                      </a:endParaRPr>
                    </a:p>
                    <a:p>
                      <a:pPr algn="ctr" rtl="1">
                        <a:lnSpc>
                          <a:spcPct val="115000"/>
                        </a:lnSpc>
                        <a:spcAft>
                          <a:spcPts val="0"/>
                        </a:spcAft>
                      </a:pPr>
                      <a:r>
                        <a:rPr lang="ar-IQ" sz="1000" b="1">
                          <a:effectLst/>
                        </a:rPr>
                        <a:t> </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a:effectLst/>
                        </a:rPr>
                        <a:t> </a:t>
                      </a:r>
                      <a:endParaRPr lang="en-US" sz="1000" b="1">
                        <a:effectLst/>
                      </a:endParaRPr>
                    </a:p>
                    <a:p>
                      <a:pPr algn="ctr" rtl="1">
                        <a:lnSpc>
                          <a:spcPct val="115000"/>
                        </a:lnSpc>
                        <a:spcAft>
                          <a:spcPts val="0"/>
                        </a:spcAft>
                      </a:pPr>
                      <a:r>
                        <a:rPr lang="ar-IQ" sz="1000" b="1">
                          <a:effectLst/>
                        </a:rPr>
                        <a:t>ضرورة – حدوث</a:t>
                      </a:r>
                      <a:endParaRPr lang="en-US" sz="1000" b="1">
                        <a:effectLst/>
                        <a:latin typeface="Calibri"/>
                        <a:ea typeface="Calibri"/>
                        <a:cs typeface="Arial"/>
                      </a:endParaRPr>
                    </a:p>
                  </a:txBody>
                  <a:tcPr marL="25003" marR="25003" marT="0" marB="0"/>
                </a:tc>
                <a:tc>
                  <a:txBody>
                    <a:bodyPr/>
                    <a:lstStyle/>
                    <a:p>
                      <a:pPr algn="ctr" rtl="1">
                        <a:lnSpc>
                          <a:spcPct val="115000"/>
                        </a:lnSpc>
                        <a:spcAft>
                          <a:spcPts val="0"/>
                        </a:spcAft>
                      </a:pPr>
                      <a:r>
                        <a:rPr lang="ar-IQ" sz="1000" b="1" dirty="0">
                          <a:effectLst/>
                        </a:rPr>
                        <a:t>من الضروري ان يكون الله عادلا ً</a:t>
                      </a:r>
                      <a:endParaRPr lang="en-US" sz="1000" b="1" dirty="0">
                        <a:effectLst/>
                        <a:latin typeface="Calibri"/>
                        <a:ea typeface="Calibri"/>
                        <a:cs typeface="Arial"/>
                      </a:endParaRPr>
                    </a:p>
                  </a:txBody>
                  <a:tcPr marL="25003" marR="25003" marT="0" marB="0"/>
                </a:tc>
              </a:tr>
            </a:tbl>
          </a:graphicData>
        </a:graphic>
      </p:graphicFrame>
      <p:sp>
        <p:nvSpPr>
          <p:cNvPr id="14" name="مستطيل مستدير الزوايا 13"/>
          <p:cNvSpPr/>
          <p:nvPr/>
        </p:nvSpPr>
        <p:spPr>
          <a:xfrm>
            <a:off x="9890125" y="7859713"/>
            <a:ext cx="946150" cy="1785937"/>
          </a:xfrm>
          <a:prstGeom prst="roundRect">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15000"/>
              </a:lnSpc>
              <a:spcAft>
                <a:spcPts val="1000"/>
              </a:spcAft>
            </a:pPr>
            <a:r>
              <a:rPr lang="ar-IQ" sz="1200">
                <a:effectLst/>
                <a:ea typeface="Calibri"/>
                <a:cs typeface="Arial"/>
              </a:rPr>
              <a:t>تختصان بوجود موضوعات الحدس وتؤلفان مقولات الحركة او التغير او العلم الطبيعي</a:t>
            </a:r>
            <a:endParaRPr lang="en-US" sz="1100">
              <a:effectLst/>
              <a:ea typeface="Calibri"/>
              <a:cs typeface="Arial"/>
            </a:endParaRPr>
          </a:p>
          <a:p>
            <a:pPr algn="ctr" rtl="1">
              <a:lnSpc>
                <a:spcPct val="115000"/>
              </a:lnSpc>
              <a:spcAft>
                <a:spcPts val="1000"/>
              </a:spcAft>
            </a:pPr>
            <a:r>
              <a:rPr lang="en-US" sz="1100">
                <a:effectLst/>
                <a:ea typeface="Calibri"/>
                <a:cs typeface="Arial"/>
              </a:rPr>
              <a:t> </a:t>
            </a:r>
          </a:p>
        </p:txBody>
      </p:sp>
      <p:cxnSp>
        <p:nvCxnSpPr>
          <p:cNvPr id="15" name="رابط كسهم مستقيم 14"/>
          <p:cNvCxnSpPr/>
          <p:nvPr/>
        </p:nvCxnSpPr>
        <p:spPr>
          <a:xfrm flipV="1">
            <a:off x="9744075" y="9690100"/>
            <a:ext cx="466725" cy="681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p:cNvCxnSpPr/>
          <p:nvPr/>
        </p:nvCxnSpPr>
        <p:spPr>
          <a:xfrm>
            <a:off x="9709150" y="7251700"/>
            <a:ext cx="625475" cy="552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5012591"/>
      </p:ext>
    </p:extLst>
  </p:cSld>
  <p:clrMapOvr>
    <a:masterClrMapping/>
  </p:clrMapOvr>
  <mc:AlternateContent xmlns:mc="http://schemas.openxmlformats.org/markup-compatibility/2006">
    <mc:Choice xmlns:p14="http://schemas.microsoft.com/office/powerpoint/2010/main" Requires="p14">
      <p:transition spd="slow" p14:dur="2000" advTm="153211"/>
    </mc:Choice>
    <mc:Fallback>
      <p:transition spd="slow" advTm="15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1052737"/>
            <a:ext cx="8229600" cy="3888431"/>
          </a:xfrm>
          <a:solidFill>
            <a:schemeClr val="bg1"/>
          </a:solidFill>
        </p:spPr>
        <p:style>
          <a:lnRef idx="0">
            <a:schemeClr val="accent3"/>
          </a:lnRef>
          <a:fillRef idx="3">
            <a:schemeClr val="accent3"/>
          </a:fillRef>
          <a:effectRef idx="3">
            <a:schemeClr val="accent3"/>
          </a:effectRef>
          <a:fontRef idx="minor">
            <a:schemeClr val="lt1"/>
          </a:fontRef>
        </p:style>
        <p:txBody>
          <a:bodyPr>
            <a:noAutofit/>
          </a:bodyPr>
          <a:lstStyle/>
          <a:p>
            <a:pPr algn="just"/>
            <a:r>
              <a:rPr lang="ar-SA" sz="2400" dirty="0">
                <a:solidFill>
                  <a:schemeClr val="tx1"/>
                </a:solidFill>
              </a:rPr>
              <a:t>ولكل مقولة رسم يدل عليها على النحو الآتي</a:t>
            </a:r>
            <a:r>
              <a:rPr lang="en-US" sz="2400" dirty="0">
                <a:solidFill>
                  <a:schemeClr val="tx1"/>
                </a:solidFill>
              </a:rPr>
              <a:t>:</a:t>
            </a:r>
          </a:p>
          <a:p>
            <a:pPr algn="just"/>
            <a:r>
              <a:rPr lang="ar-SA" sz="2400" dirty="0">
                <a:solidFill>
                  <a:schemeClr val="tx1"/>
                </a:solidFill>
              </a:rPr>
              <a:t>أولًا</a:t>
            </a:r>
            <a:r>
              <a:rPr lang="en-US" sz="2400" dirty="0">
                <a:solidFill>
                  <a:schemeClr val="tx1"/>
                </a:solidFill>
              </a:rPr>
              <a:t>: </a:t>
            </a:r>
            <a:r>
              <a:rPr lang="ar-SA" sz="2400" dirty="0">
                <a:solidFill>
                  <a:schemeClr val="tx1"/>
                </a:solidFill>
              </a:rPr>
              <a:t>رسم الكمية العدد أو مقدار الزمان؛ ذلك بأن جميع الظواهر تتعاقب في الزمان، وأن تصور التعاقب يتم بإضافة أجزاء زمانية متساوية، وإضافة آحاد إلى آحاد هي العدد، فرسم الكلي جملة </a:t>
            </a:r>
            <a:r>
              <a:rPr lang="ar-SA" sz="2400" dirty="0" err="1">
                <a:solidFill>
                  <a:schemeClr val="tx1"/>
                </a:solidFill>
              </a:rPr>
              <a:t>آنات</a:t>
            </a:r>
            <a:r>
              <a:rPr lang="ar-SA" sz="2400" dirty="0">
                <a:solidFill>
                  <a:schemeClr val="tx1"/>
                </a:solidFill>
              </a:rPr>
              <a:t> الزمان، ورسم البعض عدد من </a:t>
            </a:r>
            <a:r>
              <a:rPr lang="ar-SA" sz="2400" dirty="0" err="1">
                <a:solidFill>
                  <a:schemeClr val="tx1"/>
                </a:solidFill>
              </a:rPr>
              <a:t>الآنات</a:t>
            </a:r>
            <a:r>
              <a:rPr lang="ar-SA" sz="2400" dirty="0">
                <a:solidFill>
                  <a:schemeClr val="tx1"/>
                </a:solidFill>
              </a:rPr>
              <a:t>، ورسم الشخص آن واحد</a:t>
            </a:r>
            <a:r>
              <a:rPr lang="en-US" sz="2400" dirty="0">
                <a:solidFill>
                  <a:schemeClr val="tx1"/>
                </a:solidFill>
              </a:rPr>
              <a:t>.</a:t>
            </a:r>
          </a:p>
          <a:p>
            <a:pPr algn="just"/>
            <a:r>
              <a:rPr lang="ar-SA" sz="2400" dirty="0">
                <a:solidFill>
                  <a:schemeClr val="tx1"/>
                </a:solidFill>
              </a:rPr>
              <a:t>ثانيًا</a:t>
            </a:r>
            <a:r>
              <a:rPr lang="en-US" sz="2400" dirty="0">
                <a:solidFill>
                  <a:schemeClr val="tx1"/>
                </a:solidFill>
              </a:rPr>
              <a:t>: </a:t>
            </a:r>
            <a:r>
              <a:rPr lang="ar-SA" sz="2400" dirty="0">
                <a:solidFill>
                  <a:schemeClr val="tx1"/>
                </a:solidFill>
              </a:rPr>
              <a:t>رسم الكيفية الوجود في الزمان أو مضمون الزمان، من حيث إن كل ظاهرة فهي متضمنة في زمان، وأنها في ذاتها كيفية، فرسم الوجود زمان يشغله حدث متصل، ورسم السلب زمان خلو من الحدث، ورسم الحد زمان فيه حدث غير تام أي فيه إحساس لا يبلغ إلى نهايته</a:t>
            </a:r>
            <a:r>
              <a:rPr lang="en-US" sz="2400" dirty="0">
                <a:solidFill>
                  <a:schemeClr val="tx1"/>
                </a:solidFill>
              </a:rPr>
              <a:t>.</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8124413"/>
      </p:ext>
    </p:extLst>
  </p:cSld>
  <p:clrMapOvr>
    <a:masterClrMapping/>
  </p:clrMapOvr>
  <mc:AlternateContent xmlns:mc="http://schemas.openxmlformats.org/markup-compatibility/2006">
    <mc:Choice xmlns:p14="http://schemas.microsoft.com/office/powerpoint/2010/main" Requires="p14">
      <p:transition spd="slow" p14:dur="2000" advTm="72713"/>
    </mc:Choice>
    <mc:Fallback>
      <p:transition spd="slow" advTm="7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76673"/>
            <a:ext cx="8229600" cy="4176464"/>
          </a:xfrm>
          <a:solidFill>
            <a:schemeClr val="bg1"/>
          </a:solidFill>
          <a:ln/>
        </p:spPr>
        <p:style>
          <a:lnRef idx="0">
            <a:schemeClr val="accent3"/>
          </a:lnRef>
          <a:fillRef idx="3">
            <a:schemeClr val="accent3"/>
          </a:fillRef>
          <a:effectRef idx="3">
            <a:schemeClr val="accent3"/>
          </a:effectRef>
          <a:fontRef idx="minor">
            <a:schemeClr val="lt1"/>
          </a:fontRef>
        </p:style>
        <p:txBody>
          <a:bodyPr>
            <a:normAutofit lnSpcReduction="10000"/>
          </a:bodyPr>
          <a:lstStyle/>
          <a:p>
            <a:pPr algn="just"/>
            <a:r>
              <a:rPr lang="ar-SA" sz="2800" b="0" dirty="0">
                <a:solidFill>
                  <a:schemeClr val="tx1"/>
                </a:solidFill>
              </a:rPr>
              <a:t>ثالثًا</a:t>
            </a:r>
            <a:r>
              <a:rPr lang="en-US" sz="2800" b="0" dirty="0">
                <a:solidFill>
                  <a:schemeClr val="tx1"/>
                </a:solidFill>
              </a:rPr>
              <a:t>: </a:t>
            </a:r>
            <a:r>
              <a:rPr lang="ar-SA" sz="2800" b="0" dirty="0">
                <a:solidFill>
                  <a:schemeClr val="tx1"/>
                </a:solidFill>
              </a:rPr>
              <a:t>رسم الإضافة نظام تعاقب الزمان؛ ذلك بأن الظواهر تملأ الزمان على أنحاء متنوعة بعضها يبقى وبعضها يمر، بعضها يتعاقب وبعضها يتقارن، فرسم الجوهر تصور البقاء في الزمان، ورسم العلية تصور التعاقب الراتب في الزمان، ورسم التفاعل أو الاشتراك تصور تقارن أعراض جوهرين في الزمان</a:t>
            </a:r>
            <a:r>
              <a:rPr lang="en-US" sz="2800" b="0" dirty="0">
                <a:solidFill>
                  <a:schemeClr val="tx1"/>
                </a:solidFill>
              </a:rPr>
              <a:t>.</a:t>
            </a:r>
          </a:p>
          <a:p>
            <a:pPr algn="just"/>
            <a:r>
              <a:rPr lang="ar-SA" sz="2800" b="0" dirty="0">
                <a:solidFill>
                  <a:schemeClr val="tx1"/>
                </a:solidFill>
              </a:rPr>
              <a:t>رابعًا</a:t>
            </a:r>
            <a:r>
              <a:rPr lang="en-US" sz="2800" b="0" dirty="0">
                <a:solidFill>
                  <a:schemeClr val="tx1"/>
                </a:solidFill>
              </a:rPr>
              <a:t>: </a:t>
            </a:r>
            <a:r>
              <a:rPr lang="ar-SA" sz="2800" b="0" dirty="0">
                <a:solidFill>
                  <a:schemeClr val="tx1"/>
                </a:solidFill>
              </a:rPr>
              <a:t>رسم الجهة تصور الوجود في جملة الزمان، فإن الظواهر يمكن أن توجد إما في أي زمن كان، وهذا هو الإمكان، أو في زمن معين، وهذا هو الوجود الواقعي، أو في كل زمن، وهذه هي الضرورة، فالرسم الذاتي يعطينا فكرة عن الطريقة التي يمكن أن تطبق بها المقولات على الظواهر بوساطة فعل المخيلة المبدعة في </a:t>
            </a:r>
            <a:r>
              <a:rPr lang="ar-SA" sz="2800" b="0" dirty="0" err="1">
                <a:solidFill>
                  <a:schemeClr val="tx1"/>
                </a:solidFill>
              </a:rPr>
              <a:t>اللا</a:t>
            </a:r>
            <a:r>
              <a:rPr lang="ar-SA" sz="2800" b="0" dirty="0">
                <a:solidFill>
                  <a:schemeClr val="tx1"/>
                </a:solidFill>
              </a:rPr>
              <a:t> شعور</a:t>
            </a:r>
            <a:r>
              <a:rPr lang="en-US" sz="2800" b="0" dirty="0">
                <a:solidFill>
                  <a:schemeClr val="tx1"/>
                </a:solidFill>
              </a:rPr>
              <a:t>.</a:t>
            </a:r>
            <a:endParaRPr lang="ar-IQ" sz="2800" b="0" dirty="0">
              <a:solidFill>
                <a:schemeClr val="tx1"/>
              </a:solidFill>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28928978"/>
      </p:ext>
    </p:extLst>
  </p:cSld>
  <p:clrMapOvr>
    <a:masterClrMapping/>
  </p:clrMapOvr>
  <mc:AlternateContent xmlns:mc="http://schemas.openxmlformats.org/markup-compatibility/2006">
    <mc:Choice xmlns:p14="http://schemas.microsoft.com/office/powerpoint/2010/main" Requires="p14">
      <p:transition spd="slow" p14:dur="2000" advTm="73348"/>
    </mc:Choice>
    <mc:Fallback>
      <p:transition spd="slow" advTm="7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27584" y="260648"/>
            <a:ext cx="7520940" cy="470952"/>
          </a:xfrm>
        </p:spPr>
        <p:txBody>
          <a:bodyPr/>
          <a:lstStyle/>
          <a:p>
            <a:pPr algn="r"/>
            <a:r>
              <a:rPr lang="ar-IQ" sz="2400" b="1" dirty="0" smtClean="0">
                <a:solidFill>
                  <a:srgbClr val="C00000"/>
                </a:solidFill>
              </a:rPr>
              <a:t>ثانياً </a:t>
            </a:r>
            <a:r>
              <a:rPr lang="ar-IQ" sz="2400" b="1" dirty="0">
                <a:solidFill>
                  <a:srgbClr val="C00000"/>
                </a:solidFill>
              </a:rPr>
              <a:t>: </a:t>
            </a:r>
            <a:r>
              <a:rPr lang="ar-IQ" sz="2400" b="1" dirty="0" smtClean="0">
                <a:solidFill>
                  <a:srgbClr val="C00000"/>
                </a:solidFill>
              </a:rPr>
              <a:t>تحليل </a:t>
            </a:r>
            <a:r>
              <a:rPr lang="ar-IQ" sz="2400" b="1" dirty="0" err="1" smtClean="0">
                <a:solidFill>
                  <a:srgbClr val="C00000"/>
                </a:solidFill>
              </a:rPr>
              <a:t>المباديء</a:t>
            </a:r>
            <a:endParaRPr lang="ar-IQ" sz="2400" dirty="0"/>
          </a:p>
        </p:txBody>
      </p:sp>
      <p:sp>
        <p:nvSpPr>
          <p:cNvPr id="3" name="عنصر نائب للمحتوى 2"/>
          <p:cNvSpPr>
            <a:spLocks noGrp="1"/>
          </p:cNvSpPr>
          <p:nvPr>
            <p:ph idx="1"/>
          </p:nvPr>
        </p:nvSpPr>
        <p:spPr>
          <a:xfrm>
            <a:off x="251520" y="908720"/>
            <a:ext cx="8712968" cy="5949280"/>
          </a:xfrm>
        </p:spPr>
        <p:txBody>
          <a:bodyPr>
            <a:noAutofit/>
          </a:bodyPr>
          <a:lstStyle/>
          <a:p>
            <a:pPr algn="just"/>
            <a:r>
              <a:rPr lang="ar-IQ" sz="2400" b="0" dirty="0"/>
              <a:t>هو </a:t>
            </a:r>
            <a:r>
              <a:rPr lang="ar-IQ" sz="2400" b="0" dirty="0" err="1"/>
              <a:t>أستكشاف</a:t>
            </a:r>
            <a:r>
              <a:rPr lang="ar-IQ" sz="2400" b="0" dirty="0"/>
              <a:t> قوانين العلم الطبيعي الخالص التي تسمح </a:t>
            </a:r>
            <a:r>
              <a:rPr lang="ar-IQ" sz="2400" b="0" dirty="0" err="1"/>
              <a:t>بأستعمال</a:t>
            </a:r>
            <a:r>
              <a:rPr lang="ar-IQ" sz="2400" b="0" dirty="0"/>
              <a:t> هذه المعاني .</a:t>
            </a:r>
            <a:endParaRPr lang="en-US" sz="2400" b="0" dirty="0"/>
          </a:p>
          <a:p>
            <a:pPr algn="just"/>
            <a:r>
              <a:rPr lang="ar-SA" sz="2400" b="0" dirty="0"/>
              <a:t>النتيجة التي يصل لها </a:t>
            </a:r>
            <a:r>
              <a:rPr lang="ar-SA" sz="2400" b="0" dirty="0" err="1"/>
              <a:t>كانط</a:t>
            </a:r>
            <a:r>
              <a:rPr lang="ar-SA" sz="2400" b="0" dirty="0"/>
              <a:t> هي أن المقولات والمبادئ تعني أن الطبيعة لكي تكون معلومة لنا، يجب أن تطابق الشروط التي نستطيع أن نتصور وجودها عليها، أو أن شروط الطبيعة تستنبط </a:t>
            </a:r>
            <a:r>
              <a:rPr lang="ar-SA" sz="2400" b="0" dirty="0" smtClean="0"/>
              <a:t>من</a:t>
            </a:r>
            <a:r>
              <a:rPr lang="ar-IQ" sz="2400" b="0" dirty="0" smtClean="0"/>
              <a:t> </a:t>
            </a:r>
            <a:r>
              <a:rPr lang="ar-SA" sz="2400" b="0" dirty="0" smtClean="0"/>
              <a:t>شروط </a:t>
            </a:r>
            <a:r>
              <a:rPr lang="ar-SA" sz="2400" b="0" dirty="0"/>
              <a:t>الفكر، وهكذا يتجلى لنا الانقلاب الذي أحدثه كنط إذ جعل الأشياء تدور حول الفكر بدل أن يعتقد الناس جميعًا أن الفكر يدور حول الأشياء، ولكن هل هناك استنباط حقٍّا؟ الحق أن كنط رأى </a:t>
            </a:r>
            <a:r>
              <a:rPr lang="ar-SA" sz="2400" b="0" dirty="0" err="1"/>
              <a:t>العناصرالضرورية</a:t>
            </a:r>
            <a:r>
              <a:rPr lang="ar-SA" sz="2400" b="0" dirty="0"/>
              <a:t> للعلم، والموجودة في العلم بالفعل، والتي لا تدرك بالحواس، فاستخلصها وحاول أن يستنبطها فما فعل إلا أن وضعها وضعًا، وما كان الاستنباط إلا محاولة صناعية، وهو يلتمس دليلًا آخر على صحة مذهبه؛ فإنه ينبه على أن التحليل كما عرض للآن، افتراضي ذهب فيه من  الأحكام كما هي في الفكر إلى الشروط التي تفسرها، فإذا هو بين أن هذه الشروط إن خولفت، أي إن طبقت المقولات والمبادئ على الأشياء بالذات كما تفعل الميتافيزيقيا، </a:t>
            </a:r>
            <a:r>
              <a:rPr lang="ar-SA" sz="2400" b="0" dirty="0" smtClean="0"/>
              <a:t>لم </a:t>
            </a:r>
            <a:r>
              <a:rPr lang="ar-SA" sz="2400" b="0" dirty="0"/>
              <a:t>يبقَ هناك معرفة </a:t>
            </a:r>
            <a:r>
              <a:rPr lang="en-US" sz="2400" b="0"/>
              <a:t>.</a:t>
            </a:r>
            <a:endParaRPr lang="en-US" sz="2400" b="0"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5773185"/>
      </p:ext>
    </p:extLst>
  </p:cSld>
  <p:clrMapOvr>
    <a:masterClrMapping/>
  </p:clrMapOvr>
  <mc:AlternateContent xmlns:mc="http://schemas.openxmlformats.org/markup-compatibility/2006">
    <mc:Choice xmlns:p14="http://schemas.microsoft.com/office/powerpoint/2010/main" Requires="p14">
      <p:transition spd="slow" p14:dur="2000" advTm="54714"/>
    </mc:Choice>
    <mc:Fallback>
      <p:transition spd="slow" advTm="54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زوايا">
  <a:themeElements>
    <a:clrScheme name="زوايا">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زوايا">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زوايا">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193</TotalTime>
  <Words>820</Words>
  <Application>Microsoft Office PowerPoint</Application>
  <PresentationFormat>عرض على الشاشة (3:4)‏</PresentationFormat>
  <Paragraphs>132</Paragraphs>
  <Slides>8</Slides>
  <Notes>0</Notes>
  <HiddenSlides>0</HiddenSlides>
  <MMClips>8</MMClips>
  <ScaleCrop>false</ScaleCrop>
  <HeadingPairs>
    <vt:vector size="4" baseType="variant">
      <vt:variant>
        <vt:lpstr>نسق</vt:lpstr>
      </vt:variant>
      <vt:variant>
        <vt:i4>1</vt:i4>
      </vt:variant>
      <vt:variant>
        <vt:lpstr>عناوين الشرائح</vt:lpstr>
      </vt:variant>
      <vt:variant>
        <vt:i4>8</vt:i4>
      </vt:variant>
    </vt:vector>
  </HeadingPairs>
  <TitlesOfParts>
    <vt:vector size="9" baseType="lpstr">
      <vt:lpstr>زوايا</vt:lpstr>
      <vt:lpstr>التحليل الصوري في فلسفة كانط</vt:lpstr>
      <vt:lpstr>أولا ً : تحليل المعاني (المقولات)</vt:lpstr>
      <vt:lpstr>عرض تقديمي في PowerPoint</vt:lpstr>
      <vt:lpstr>عرض تقديمي في PowerPoint</vt:lpstr>
      <vt:lpstr>عرض تقديمي في PowerPoint</vt:lpstr>
      <vt:lpstr>عرض تقديمي في PowerPoint</vt:lpstr>
      <vt:lpstr>عرض تقديمي في PowerPoint</vt:lpstr>
      <vt:lpstr>ثانياً : تحليل المباديء</vt:lpstr>
    </vt:vector>
  </TitlesOfParts>
  <Company>Ahmed-Under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الفيلسوف الالماني إيمانوئيل كانت</dc:title>
  <dc:creator>sun</dc:creator>
  <cp:lastModifiedBy>Maher</cp:lastModifiedBy>
  <cp:revision>14</cp:revision>
  <dcterms:created xsi:type="dcterms:W3CDTF">2019-11-22T19:45:12Z</dcterms:created>
  <dcterms:modified xsi:type="dcterms:W3CDTF">2021-02-25T07:24:56Z</dcterms:modified>
</cp:coreProperties>
</file>